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4" r:id="rId8"/>
    <p:sldId id="261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FE5E-29CE-411B-AFA7-55F3DF59E682}" type="datetimeFigureOut">
              <a:rPr lang="he-IL" smtClean="0"/>
              <a:t>י"ג/טבת/תשע"ז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D8-8DBD-4C35-9632-22149938F9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238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FE5E-29CE-411B-AFA7-55F3DF59E682}" type="datetimeFigureOut">
              <a:rPr lang="he-IL" smtClean="0"/>
              <a:t>י"ג/טבת/תשע"ז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D8-8DBD-4C35-9632-22149938F9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350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FE5E-29CE-411B-AFA7-55F3DF59E682}" type="datetimeFigureOut">
              <a:rPr lang="he-IL" smtClean="0"/>
              <a:t>י"ג/טבת/תשע"ז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D8-8DBD-4C35-9632-22149938F9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27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FE5E-29CE-411B-AFA7-55F3DF59E682}" type="datetimeFigureOut">
              <a:rPr lang="he-IL" smtClean="0"/>
              <a:t>י"ג/טבת/תשע"ז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D8-8DBD-4C35-9632-22149938F9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036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FE5E-29CE-411B-AFA7-55F3DF59E682}" type="datetimeFigureOut">
              <a:rPr lang="he-IL" smtClean="0"/>
              <a:t>י"ג/טבת/תשע"ז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D8-8DBD-4C35-9632-22149938F9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228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FE5E-29CE-411B-AFA7-55F3DF59E682}" type="datetimeFigureOut">
              <a:rPr lang="he-IL" smtClean="0"/>
              <a:t>י"ג/טבת/תשע"ז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D8-8DBD-4C35-9632-22149938F9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5257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FE5E-29CE-411B-AFA7-55F3DF59E682}" type="datetimeFigureOut">
              <a:rPr lang="he-IL" smtClean="0"/>
              <a:t>י"ג/טבת/תשע"ז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D8-8DBD-4C35-9632-22149938F9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149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FE5E-29CE-411B-AFA7-55F3DF59E682}" type="datetimeFigureOut">
              <a:rPr lang="he-IL" smtClean="0"/>
              <a:t>י"ג/טבת/תשע"ז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D8-8DBD-4C35-9632-22149938F9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518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FE5E-29CE-411B-AFA7-55F3DF59E682}" type="datetimeFigureOut">
              <a:rPr lang="he-IL" smtClean="0"/>
              <a:t>י"ג/טבת/תשע"ז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D8-8DBD-4C35-9632-22149938F9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288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FE5E-29CE-411B-AFA7-55F3DF59E682}" type="datetimeFigureOut">
              <a:rPr lang="he-IL" smtClean="0"/>
              <a:t>י"ג/טבת/תשע"ז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D8-8DBD-4C35-9632-22149938F9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430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FE5E-29CE-411B-AFA7-55F3DF59E682}" type="datetimeFigureOut">
              <a:rPr lang="he-IL" smtClean="0"/>
              <a:t>י"ג/טבת/תשע"ז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DC7D8-8DBD-4C35-9632-22149938F9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5450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5FE5E-29CE-411B-AFA7-55F3DF59E682}" type="datetimeFigureOut">
              <a:rPr lang="he-IL" smtClean="0"/>
              <a:t>י"ג/טבת/תשע"ז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DC7D8-8DBD-4C35-9632-22149938F9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101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l/url?sa=i&amp;rct=j&amp;q=&amp;esrc=s&amp;source=images&amp;cd=&amp;cad=rja&amp;uact=8&amp;ved=0ahUKEwi7yPzq_7DRAhXLcBoKHRzuACkQjRwIBw&amp;url=https://www.youtube.com/watch?v=AT0G7JIhpGw&amp;psig=AFQjCNEIEFdlHIhy-S9qGfUdN2PRxlLu2Q&amp;ust=1483911628873920" TargetMode="External"/><Relationship Id="rId2" Type="http://schemas.openxmlformats.org/officeDocument/2006/relationships/hyperlink" Target="http://www.youtube.com/watch?v=YWlki-Zo0O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l/url?sa=i&amp;rct=j&amp;q=&amp;esrc=s&amp;source=images&amp;cd=&amp;cad=rja&amp;uact=8&amp;ved=0ahUKEwj0yOaE97DRAhXHwBQKHan2BPsQjRwIBw&amp;url=http://www.fbimages.net/photo5954/&amp;psig=AFQjCNFQuXwxDGplHdKBe-lzKHYWyLPS1Q&amp;ust=1483909225808619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ענן 3"/>
          <p:cNvSpPr/>
          <p:nvPr/>
        </p:nvSpPr>
        <p:spPr>
          <a:xfrm>
            <a:off x="3059832" y="2444988"/>
            <a:ext cx="2977480" cy="2352164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/>
          <p:cNvSpPr/>
          <p:nvPr/>
        </p:nvSpPr>
        <p:spPr>
          <a:xfrm>
            <a:off x="7236296" y="332656"/>
            <a:ext cx="1728192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אליפסה 15"/>
          <p:cNvSpPr/>
          <p:nvPr/>
        </p:nvSpPr>
        <p:spPr>
          <a:xfrm>
            <a:off x="7236296" y="2852936"/>
            <a:ext cx="1635497" cy="20761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אליפסה 16"/>
          <p:cNvSpPr/>
          <p:nvPr/>
        </p:nvSpPr>
        <p:spPr>
          <a:xfrm>
            <a:off x="4839467" y="4776688"/>
            <a:ext cx="1609328" cy="20844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אליפסה 17"/>
          <p:cNvSpPr/>
          <p:nvPr/>
        </p:nvSpPr>
        <p:spPr>
          <a:xfrm>
            <a:off x="2003454" y="332656"/>
            <a:ext cx="1632441" cy="2112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אליפסה 18"/>
          <p:cNvSpPr/>
          <p:nvPr/>
        </p:nvSpPr>
        <p:spPr>
          <a:xfrm>
            <a:off x="251520" y="1736138"/>
            <a:ext cx="1584176" cy="23409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אליפסה 19"/>
          <p:cNvSpPr/>
          <p:nvPr/>
        </p:nvSpPr>
        <p:spPr>
          <a:xfrm>
            <a:off x="1499320" y="4797152"/>
            <a:ext cx="1560512" cy="20145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אליפסה 21"/>
          <p:cNvSpPr/>
          <p:nvPr/>
        </p:nvSpPr>
        <p:spPr>
          <a:xfrm>
            <a:off x="4581410" y="212594"/>
            <a:ext cx="1679612" cy="2112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TextBox 22"/>
          <p:cNvSpPr txBox="1"/>
          <p:nvPr/>
        </p:nvSpPr>
        <p:spPr>
          <a:xfrm>
            <a:off x="7333456" y="620688"/>
            <a:ext cx="163103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LB" sz="4000" b="1" dirty="0" smtClean="0">
                <a:solidFill>
                  <a:schemeClr val="bg1"/>
                </a:solidFill>
              </a:rPr>
              <a:t>هُطولُ الأمطارِ</a:t>
            </a:r>
            <a:endParaRPr lang="he-IL" sz="40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36296" y="3537076"/>
            <a:ext cx="172819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LB" sz="5400" b="1" dirty="0" smtClean="0">
                <a:solidFill>
                  <a:schemeClr val="bg1"/>
                </a:solidFill>
              </a:rPr>
              <a:t>البَرق</a:t>
            </a:r>
            <a:endParaRPr lang="he-IL" sz="5400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68044" y="5342768"/>
            <a:ext cx="151216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LB" sz="5400" b="1" dirty="0" smtClean="0">
                <a:solidFill>
                  <a:schemeClr val="bg1"/>
                </a:solidFill>
              </a:rPr>
              <a:t>الرَّعد</a:t>
            </a:r>
            <a:endParaRPr lang="he-IL" sz="5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64991" y="483930"/>
            <a:ext cx="171245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LB" sz="4000" b="1" dirty="0" smtClean="0">
                <a:solidFill>
                  <a:schemeClr val="bg1"/>
                </a:solidFill>
              </a:rPr>
              <a:t>غُيومٌ في السَّماءِ</a:t>
            </a:r>
            <a:endParaRPr lang="he-IL" sz="40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03454" y="511659"/>
            <a:ext cx="1632441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LB" sz="5400" b="1" dirty="0" smtClean="0">
                <a:solidFill>
                  <a:schemeClr val="bg1"/>
                </a:solidFill>
              </a:rPr>
              <a:t>بَرْدٌ شَديدٌ</a:t>
            </a:r>
            <a:endParaRPr lang="he-IL" sz="5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2360" y="2294582"/>
            <a:ext cx="1440160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LB" sz="4400" b="1" dirty="0" smtClean="0">
                <a:solidFill>
                  <a:schemeClr val="bg1"/>
                </a:solidFill>
              </a:rPr>
              <a:t>ثُلوجٌ بَيضاء</a:t>
            </a:r>
            <a:endParaRPr lang="he-IL" sz="4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00394" y="5142714"/>
            <a:ext cx="2003454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LB" sz="4000" b="1" dirty="0" smtClean="0">
                <a:solidFill>
                  <a:schemeClr val="bg1"/>
                </a:solidFill>
              </a:rPr>
              <a:t>وَسائِلُ تَدْفِئة</a:t>
            </a:r>
            <a:endParaRPr lang="he-IL" sz="4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3848" y="3140968"/>
            <a:ext cx="237626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LB" sz="7200" b="1" dirty="0" smtClean="0">
                <a:solidFill>
                  <a:srgbClr val="FFC000"/>
                </a:solidFill>
              </a:rPr>
              <a:t>الشّتاء</a:t>
            </a:r>
            <a:endParaRPr lang="he-IL" sz="7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ar-LB" sz="5400" b="1" u="sng" dirty="0" smtClean="0">
                <a:solidFill>
                  <a:srgbClr val="00B050"/>
                </a:solidFill>
              </a:rPr>
              <a:t>هَوِيَّةُ النَّصِّ:</a:t>
            </a:r>
            <a:br>
              <a:rPr lang="ar-LB" sz="5400" b="1" u="sng" dirty="0" smtClean="0">
                <a:solidFill>
                  <a:srgbClr val="00B050"/>
                </a:solidFill>
              </a:rPr>
            </a:br>
            <a:endParaRPr lang="he-IL" sz="5400" b="1" u="sng" dirty="0">
              <a:solidFill>
                <a:srgbClr val="00B05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052736"/>
            <a:ext cx="8291264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LB" dirty="0" smtClean="0"/>
              <a:t>عُنْوانُ الدَّرْسِ:</a:t>
            </a:r>
          </a:p>
          <a:p>
            <a:pPr marL="0" indent="0">
              <a:buNone/>
            </a:pPr>
            <a:r>
              <a:rPr lang="ar-LB" dirty="0" smtClean="0"/>
              <a:t>العِنْوانُ مُكَوَّن مِن:</a:t>
            </a:r>
          </a:p>
          <a:p>
            <a:pPr marL="0" indent="0">
              <a:buNone/>
            </a:pPr>
            <a:r>
              <a:rPr lang="ar-LB" dirty="0" smtClean="0"/>
              <a:t>عَدَدُ أَبْياتِ القَصيدَةِ:</a:t>
            </a:r>
          </a:p>
          <a:p>
            <a:pPr marL="0" indent="0">
              <a:buNone/>
            </a:pPr>
            <a:r>
              <a:rPr lang="ar-LB" dirty="0" smtClean="0"/>
              <a:t>نَوْعُ النَّصِّ:</a:t>
            </a:r>
          </a:p>
          <a:p>
            <a:pPr marL="0" indent="0">
              <a:buNone/>
            </a:pPr>
            <a:r>
              <a:rPr lang="ar-LB" dirty="0" smtClean="0"/>
              <a:t>مَوْضوعُ القَصيدَةِ:</a:t>
            </a:r>
          </a:p>
          <a:p>
            <a:pPr marL="0" indent="0">
              <a:buNone/>
            </a:pPr>
            <a:r>
              <a:rPr lang="ar-LB" dirty="0" smtClean="0"/>
              <a:t>القافِيَةُ في القَصيدَةِ:</a:t>
            </a:r>
          </a:p>
          <a:p>
            <a:pPr marL="0" indent="0">
              <a:buNone/>
            </a:pPr>
            <a:r>
              <a:rPr lang="ar-LB" dirty="0" smtClean="0"/>
              <a:t>القِسْمُ الأَوَّلُ مِنِ بَيْتِ الشِّعْرِ يُسَمّى:</a:t>
            </a:r>
          </a:p>
          <a:p>
            <a:pPr marL="0" indent="0">
              <a:buNone/>
            </a:pPr>
            <a:r>
              <a:rPr lang="ar-LB" dirty="0" smtClean="0"/>
              <a:t>القسمُ الثّاني مِن بَيْتِ الشِّعرِ يُسَمّى: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0450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LB" sz="5400" b="1" u="sng" dirty="0">
                <a:solidFill>
                  <a:srgbClr val="00B050"/>
                </a:solidFill>
              </a:rPr>
              <a:t>هَوِيَّةُ النَّصِّ:</a:t>
            </a:r>
            <a:br>
              <a:rPr lang="ar-LB" sz="5400" b="1" u="sng" dirty="0">
                <a:solidFill>
                  <a:srgbClr val="00B050"/>
                </a:solidFill>
              </a:rPr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LB" dirty="0"/>
              <a:t>عُنْوانُ </a:t>
            </a:r>
            <a:r>
              <a:rPr lang="ar-LB" dirty="0" smtClean="0"/>
              <a:t>الدَّرْسِ: فَصْلُ الشِّتاء .</a:t>
            </a:r>
            <a:endParaRPr lang="ar-LB" dirty="0"/>
          </a:p>
          <a:p>
            <a:pPr marL="0" indent="0">
              <a:buNone/>
            </a:pPr>
            <a:r>
              <a:rPr lang="ar-LB" dirty="0"/>
              <a:t>العِنْوانُ مُكَوَّن مِن</a:t>
            </a:r>
            <a:r>
              <a:rPr lang="ar-LB" dirty="0" smtClean="0"/>
              <a:t>: كَلِمَتَيْن.</a:t>
            </a:r>
            <a:endParaRPr lang="ar-LB" dirty="0"/>
          </a:p>
          <a:p>
            <a:pPr marL="0" indent="0">
              <a:buNone/>
            </a:pPr>
            <a:r>
              <a:rPr lang="ar-LB" dirty="0"/>
              <a:t>عَدَدُ أَبْياتِ القَصيدَةِ</a:t>
            </a:r>
            <a:r>
              <a:rPr lang="ar-LB" dirty="0" smtClean="0"/>
              <a:t>: 9 أَبْيات </a:t>
            </a:r>
            <a:endParaRPr lang="ar-LB" dirty="0"/>
          </a:p>
          <a:p>
            <a:pPr marL="0" indent="0">
              <a:buNone/>
            </a:pPr>
            <a:r>
              <a:rPr lang="ar-LB" dirty="0"/>
              <a:t>نَوْعُ النَّصِّ</a:t>
            </a:r>
            <a:r>
              <a:rPr lang="ar-LB" dirty="0" smtClean="0"/>
              <a:t>: قَصيدة –شِعْرٌ.</a:t>
            </a:r>
            <a:endParaRPr lang="ar-LB" dirty="0"/>
          </a:p>
          <a:p>
            <a:pPr marL="0" indent="0">
              <a:buNone/>
            </a:pPr>
            <a:r>
              <a:rPr lang="ar-LB" dirty="0"/>
              <a:t>مَوْضوعُ القَصيدَةِ</a:t>
            </a:r>
            <a:r>
              <a:rPr lang="ar-LB" dirty="0" smtClean="0"/>
              <a:t>: وَصْفٌ لِفَصْلِ الشِّتاء.</a:t>
            </a:r>
          </a:p>
          <a:p>
            <a:pPr marL="0" indent="0">
              <a:buNone/>
            </a:pPr>
            <a:r>
              <a:rPr lang="ar-LB" dirty="0" smtClean="0"/>
              <a:t>القافِيَةُ </a:t>
            </a:r>
            <a:r>
              <a:rPr lang="ar-LB" dirty="0"/>
              <a:t>في القَصيدَةِ</a:t>
            </a:r>
            <a:r>
              <a:rPr lang="ar-LB" dirty="0" smtClean="0"/>
              <a:t>: غَيْر مُوَحَّدة.</a:t>
            </a:r>
            <a:endParaRPr lang="ar-LB" dirty="0"/>
          </a:p>
          <a:p>
            <a:pPr marL="0" indent="0">
              <a:buNone/>
            </a:pPr>
            <a:r>
              <a:rPr lang="ar-LB" dirty="0"/>
              <a:t>القِسْمُ الأَوَّلُ مِنِ بَيْتِ الشِّعْرِ يُسَمّى</a:t>
            </a:r>
            <a:r>
              <a:rPr lang="ar-LB" dirty="0" smtClean="0"/>
              <a:t>: صَدِر</a:t>
            </a:r>
          </a:p>
          <a:p>
            <a:pPr marL="0" indent="0">
              <a:buNone/>
            </a:pPr>
            <a:r>
              <a:rPr lang="ar-LB" dirty="0" smtClean="0"/>
              <a:t>القسمُ </a:t>
            </a:r>
            <a:r>
              <a:rPr lang="ar-LB" dirty="0"/>
              <a:t>الثّاني مِن بَيْتِ الشِّعرِ يُسَمّى</a:t>
            </a:r>
            <a:r>
              <a:rPr lang="ar-LB" dirty="0" smtClean="0"/>
              <a:t>: عَجُز.</a:t>
            </a:r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9247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80528" y="116632"/>
            <a:ext cx="9324528" cy="55707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LB" sz="4800" b="1" dirty="0" smtClean="0">
                <a:solidFill>
                  <a:schemeClr val="accent2">
                    <a:lumMod val="75000"/>
                  </a:schemeClr>
                </a:solidFill>
              </a:rPr>
              <a:t>بسم اللّه الرّحمن الرّحيم:</a:t>
            </a:r>
          </a:p>
          <a:p>
            <a:r>
              <a:rPr lang="ar-LB" sz="4400" b="1" dirty="0" smtClean="0">
                <a:solidFill>
                  <a:schemeClr val="bg2">
                    <a:lumMod val="10000"/>
                  </a:schemeClr>
                </a:solidFill>
              </a:rPr>
              <a:t>1-«لإيلافِ قُرَيشٍ إيلافِهِم رِحلَةَ الشّتاءِ والصَّيف»</a:t>
            </a:r>
          </a:p>
          <a:p>
            <a:r>
              <a:rPr lang="ar-LB" sz="4400" b="1" dirty="0" smtClean="0">
                <a:solidFill>
                  <a:schemeClr val="accent6">
                    <a:lumMod val="75000"/>
                  </a:schemeClr>
                </a:solidFill>
              </a:rPr>
              <a:t>2-«هُوَ الَّذي يُريكُمُ البَرْقَ خَوْفًا وَطمعًا وَيُنْشِئُ السَّحابَ الثِّقال وَيُسَبِّحُ الرَّعدَ بِحَمدِهِ والمَلائِكَةَ مِن خيفَتِهِ»</a:t>
            </a:r>
          </a:p>
          <a:p>
            <a:r>
              <a:rPr lang="ar-LB" sz="4400" b="1" dirty="0" smtClean="0">
                <a:solidFill>
                  <a:schemeClr val="accent6">
                    <a:lumMod val="50000"/>
                  </a:schemeClr>
                </a:solidFill>
              </a:rPr>
              <a:t>دُعاء الرَّعد:</a:t>
            </a:r>
          </a:p>
          <a:p>
            <a:r>
              <a:rPr lang="ar-LB" sz="4400" b="1" dirty="0" smtClean="0">
                <a:solidFill>
                  <a:srgbClr val="0070C0"/>
                </a:solidFill>
              </a:rPr>
              <a:t>«سُبحان من يُسَبِّحُ الرَّعدَ بِحَمدِهِ والمَلائكةَ مِن خيفَتِهِ وَهُوَ عَلى كُلِّ شَيءٍ قَدير»</a:t>
            </a:r>
            <a:endParaRPr lang="he-IL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32426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195736" y="1196752"/>
            <a:ext cx="5742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>
                <a:hlinkClick r:id="rId2"/>
              </a:rPr>
              <a:t>www.youtube.com/watch?v=YWlki-Zo0O0</a:t>
            </a:r>
            <a:endParaRPr lang="he-IL" dirty="0"/>
          </a:p>
        </p:txBody>
      </p:sp>
      <p:pic>
        <p:nvPicPr>
          <p:cNvPr id="3076" name="Picture 4" descr="Related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60848"/>
            <a:ext cx="687705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71800" y="260648"/>
            <a:ext cx="529287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LB" dirty="0" smtClean="0"/>
              <a:t>اسْتَمِعوا يا أحبّائي إلى قَصيدَةَ الشِّتاء: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473641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שמש 4"/>
          <p:cNvSpPr/>
          <p:nvPr/>
        </p:nvSpPr>
        <p:spPr>
          <a:xfrm>
            <a:off x="107504" y="116632"/>
            <a:ext cx="9036496" cy="674136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771800" y="1988840"/>
            <a:ext cx="3672408" cy="302433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LB" sz="9600" b="1" dirty="0" smtClean="0">
                <a:solidFill>
                  <a:srgbClr val="FFC000"/>
                </a:solidFill>
              </a:rPr>
              <a:t>فَصْلُ الشِّتاء</a:t>
            </a:r>
            <a:endParaRPr lang="he-IL" sz="9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21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8964488" cy="67403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LB" sz="3200" b="1" dirty="0" smtClean="0"/>
              <a:t>جودي عَلَيْنا يا سَماء                               جودي عَلَيْنا بِالْمَطَرْ</a:t>
            </a:r>
          </a:p>
          <a:p>
            <a:pPr>
              <a:lnSpc>
                <a:spcPct val="150000"/>
              </a:lnSpc>
            </a:pPr>
            <a:r>
              <a:rPr lang="ar-LB" sz="3200" b="1" dirty="0" smtClean="0"/>
              <a:t>قَدْ جاءَنا فَصْلُ الشِّتاء                               فَصْلُ التَّجَدُّدِ للشَّجَر</a:t>
            </a:r>
          </a:p>
          <a:p>
            <a:pPr>
              <a:lnSpc>
                <a:spcPct val="150000"/>
              </a:lnSpc>
            </a:pPr>
            <a:r>
              <a:rPr lang="ar-LB" sz="3200" b="1" dirty="0" smtClean="0"/>
              <a:t>فَصْلُ الغُيومِ الرّاعِدة                             إذْ تَرْتَدي ثَوْبَ الهُطْولْ</a:t>
            </a:r>
          </a:p>
          <a:p>
            <a:pPr>
              <a:lnSpc>
                <a:spcPct val="150000"/>
              </a:lnSpc>
            </a:pPr>
            <a:r>
              <a:rPr lang="ar-LB" sz="3200" b="1" dirty="0" smtClean="0"/>
              <a:t>فَصْلُ الثُّلوجِ الْواعِدة                             تُهدي القَصائِدَ لِلْحُقولْ</a:t>
            </a:r>
          </a:p>
          <a:p>
            <a:pPr>
              <a:lnSpc>
                <a:spcPct val="150000"/>
              </a:lnSpc>
            </a:pPr>
            <a:r>
              <a:rPr lang="ar-LB" sz="3200" b="1" dirty="0" smtClean="0"/>
              <a:t>تُهْدي الْحُقولَ سَنابِلا                                تَنْمو وَتَكْبُرُ في فَرَحْ</a:t>
            </a:r>
          </a:p>
          <a:p>
            <a:pPr>
              <a:lnSpc>
                <a:spcPct val="150000"/>
              </a:lnSpc>
            </a:pPr>
            <a:r>
              <a:rPr lang="ar-LB" sz="3200" b="1" dirty="0" smtClean="0"/>
              <a:t>تُهْدي السُّهولَ جَداوِلا                                يَرْتادُها طَيْرُ الْمَرَحْ</a:t>
            </a:r>
          </a:p>
          <a:p>
            <a:pPr>
              <a:lnSpc>
                <a:spcPct val="150000"/>
              </a:lnSpc>
            </a:pPr>
            <a:r>
              <a:rPr lang="ar-LB" sz="3200" b="1" dirty="0" smtClean="0"/>
              <a:t>هَيّا اسْتَعِدّي يا جِبالْ                               واسْتَقْبِلي دُرَرَ الْمَطَرْ</a:t>
            </a:r>
          </a:p>
          <a:p>
            <a:pPr>
              <a:lnSpc>
                <a:spcPct val="150000"/>
              </a:lnSpc>
            </a:pPr>
            <a:r>
              <a:rPr lang="ar-LB" sz="3200" b="1" dirty="0" smtClean="0"/>
              <a:t>هَيّا اسْتَعِدّي يا تِلالْ                                  لِلْعُشْبِ يَنْمو، لِلثَّمَرْ</a:t>
            </a:r>
          </a:p>
          <a:p>
            <a:pPr>
              <a:lnSpc>
                <a:spcPct val="150000"/>
              </a:lnSpc>
            </a:pPr>
            <a:r>
              <a:rPr lang="ar-LB" sz="3200" b="1" dirty="0" smtClean="0"/>
              <a:t>قّدْ جاءَنا فَصْلُ الشِّتاءْ                             فَصْلُ الْمَحَبَّةِ وَالْعَطاءْ</a:t>
            </a:r>
            <a:endParaRPr lang="he-IL" sz="32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3" y="908720"/>
            <a:ext cx="2673647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260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8496944" cy="57861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LB" sz="3200" dirty="0" smtClean="0"/>
              <a:t>القَصيدة مُؤلَّفة من: </a:t>
            </a:r>
            <a:r>
              <a:rPr lang="ar-LB" sz="3200" u="sng" dirty="0" smtClean="0"/>
              <a:t>أبيات</a:t>
            </a:r>
          </a:p>
          <a:p>
            <a:r>
              <a:rPr lang="ar-LB" sz="3200" dirty="0" smtClean="0"/>
              <a:t>كُلُّ بَيْتٍ مُؤَلَّف مِن : </a:t>
            </a:r>
            <a:r>
              <a:rPr lang="ar-LB" sz="3200" b="1" u="sng" dirty="0" smtClean="0"/>
              <a:t>صَدر وعَجُز</a:t>
            </a:r>
            <a:r>
              <a:rPr lang="ar-LB" sz="3200" dirty="0" smtClean="0"/>
              <a:t>.</a:t>
            </a:r>
          </a:p>
          <a:p>
            <a:r>
              <a:rPr lang="ar-LB" sz="3200" dirty="0" smtClean="0"/>
              <a:t>في نهاية ِ كُل بَيْت نلاحِظ وُجود </a:t>
            </a:r>
            <a:r>
              <a:rPr lang="ar-LB" sz="3200" b="1" u="sng" dirty="0" smtClean="0">
                <a:solidFill>
                  <a:srgbClr val="FF0000"/>
                </a:solidFill>
              </a:rPr>
              <a:t>قافية </a:t>
            </a:r>
            <a:r>
              <a:rPr lang="ar-LB" sz="3200" dirty="0" smtClean="0"/>
              <a:t>وَهِي: </a:t>
            </a:r>
            <a:r>
              <a:rPr lang="ar-LB" sz="3200" dirty="0"/>
              <a:t>الحروف التي يلتزم بها الشاعر في آخر كل بيت من أبيات </a:t>
            </a:r>
            <a:r>
              <a:rPr lang="ar-LB" sz="3200" dirty="0" smtClean="0"/>
              <a:t>القصيدة</a:t>
            </a:r>
          </a:p>
          <a:p>
            <a:pPr>
              <a:lnSpc>
                <a:spcPct val="150000"/>
              </a:lnSpc>
            </a:pPr>
            <a:r>
              <a:rPr lang="ar-LB" sz="3200" dirty="0" smtClean="0"/>
              <a:t>مثال: </a:t>
            </a:r>
            <a:r>
              <a:rPr lang="ar-LB" sz="3200" b="1" dirty="0"/>
              <a:t>فَصْلُ الغُيومِ الرّاعِدة         </a:t>
            </a:r>
            <a:r>
              <a:rPr lang="ar-LB" sz="3200" b="1" dirty="0" smtClean="0"/>
              <a:t>         </a:t>
            </a:r>
            <a:r>
              <a:rPr lang="ar-LB" sz="3200" b="1" dirty="0"/>
              <a:t>إذْ تَرْتَدي ثَوْبَ الهُطْولْ</a:t>
            </a:r>
          </a:p>
          <a:p>
            <a:pPr>
              <a:lnSpc>
                <a:spcPct val="150000"/>
              </a:lnSpc>
            </a:pPr>
            <a:r>
              <a:rPr lang="ar-LB" sz="3200" b="1" dirty="0"/>
              <a:t>فَصْلُ الثُّلوجِ الْواعِدة             </a:t>
            </a:r>
            <a:r>
              <a:rPr lang="ar-LB" sz="3200" b="1" dirty="0" smtClean="0"/>
              <a:t>            </a:t>
            </a:r>
            <a:r>
              <a:rPr lang="ar-LB" sz="3200" b="1" dirty="0"/>
              <a:t>تُهدي القَصائِدَ </a:t>
            </a:r>
            <a:r>
              <a:rPr lang="ar-LB" sz="3200" b="1" dirty="0" smtClean="0"/>
              <a:t>لِلْحُقولْ</a:t>
            </a:r>
            <a:endParaRPr lang="ar-LB" sz="3200" dirty="0" smtClean="0"/>
          </a:p>
          <a:p>
            <a:r>
              <a:rPr lang="ar-LB" sz="3200" dirty="0" smtClean="0"/>
              <a:t>القافية </a:t>
            </a:r>
            <a:r>
              <a:rPr lang="ar-LB" sz="3200" dirty="0" smtClean="0"/>
              <a:t>هنا </a:t>
            </a:r>
            <a:r>
              <a:rPr lang="ar-LB" sz="3200" dirty="0" smtClean="0"/>
              <a:t>:</a:t>
            </a:r>
            <a:r>
              <a:rPr lang="ar-LB" sz="3200" b="1" u="sng" dirty="0" smtClean="0"/>
              <a:t>ولْ</a:t>
            </a:r>
            <a:endParaRPr lang="ar-LB" sz="3200" b="1" u="sng" dirty="0" smtClean="0"/>
          </a:p>
          <a:p>
            <a:r>
              <a:rPr lang="ar-LB" sz="3200" dirty="0" smtClean="0"/>
              <a:t>أما </a:t>
            </a:r>
            <a:r>
              <a:rPr lang="ar-LB" sz="3200" b="1" u="sng" dirty="0" smtClean="0">
                <a:solidFill>
                  <a:srgbClr val="FF0000"/>
                </a:solidFill>
              </a:rPr>
              <a:t>الرَّوِي</a:t>
            </a:r>
            <a:r>
              <a:rPr lang="ar-LB" sz="3200" dirty="0" smtClean="0"/>
              <a:t> فَهو: </a:t>
            </a:r>
            <a:r>
              <a:rPr lang="ar-LB" sz="3200" dirty="0"/>
              <a:t>الحرف الذي تبنى عليه </a:t>
            </a:r>
            <a:r>
              <a:rPr lang="ar-LB" sz="3200" dirty="0" smtClean="0"/>
              <a:t>القصيدة, </a:t>
            </a:r>
            <a:r>
              <a:rPr lang="ar-LB" sz="3200" dirty="0"/>
              <a:t>فيقال : قصيدة بائية أو رائية أو دالية </a:t>
            </a:r>
            <a:r>
              <a:rPr lang="ar-LB" sz="3200" dirty="0" smtClean="0"/>
              <a:t>.</a:t>
            </a:r>
          </a:p>
          <a:p>
            <a:r>
              <a:rPr lang="ar-LB" sz="3200" dirty="0" smtClean="0"/>
              <a:t>أي أنَّ الحَرف الأخير في البيت يُدعى الرَّوِي وليس القافية.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6226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ar-LB" dirty="0" smtClean="0"/>
              <a:t>الشّاعِرُ الَّذي أَلَّفَ هذِهِ القَصيدَة هُوَ:</a:t>
            </a:r>
            <a:br>
              <a:rPr lang="ar-LB" dirty="0" smtClean="0"/>
            </a:br>
            <a:r>
              <a:rPr lang="ar-LB" b="1" i="1" dirty="0" smtClean="0">
                <a:solidFill>
                  <a:srgbClr val="C00000"/>
                </a:solidFill>
              </a:rPr>
              <a:t>أسعَد الدّيري</a:t>
            </a:r>
            <a:r>
              <a:rPr lang="ar-LB" dirty="0" smtClean="0"/>
              <a:t/>
            </a:r>
            <a:br>
              <a:rPr lang="ar-LB" dirty="0" smtClean="0"/>
            </a:br>
            <a:r>
              <a:rPr lang="ar-LB" dirty="0" smtClean="0"/>
              <a:t>وَهُوَ شاعِرٌ سورِيٌّ، وُلِدَ في حِمْص عام 1959</a:t>
            </a:r>
            <a:br>
              <a:rPr lang="ar-LB" dirty="0" smtClean="0"/>
            </a:br>
            <a:r>
              <a:rPr lang="ar-LB" dirty="0" smtClean="0"/>
              <a:t>يَنْتَمي إلى جَمْعِيَّةِ أَدَبِ الأطفال، وَتَرْجَمَ الكَثيرَ مِن أعْمالِهِ إلى اللُّغَةِ الأجْنَبِيَّةِ.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7395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836712"/>
            <a:ext cx="799288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LB" sz="3600" dirty="0" smtClean="0"/>
              <a:t>هَيّا يا حلوين نُخْرِجُ دَفاتِرَنا وأقلامَنا مِنَ الحَقيبَةِ وَنَكْتُبُ المُفْرَداتِ الجَديدَةَ الَّتي تَعَلَّمْناها مِن دَرْسِنا الجَديد.</a:t>
            </a:r>
            <a:endParaRPr lang="he-IL" sz="3600" dirty="0"/>
          </a:p>
        </p:txBody>
      </p:sp>
      <p:pic>
        <p:nvPicPr>
          <p:cNvPr id="1026" name="Picture 2" descr="Image result for رسومات اطفال ملونة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852936"/>
            <a:ext cx="4104456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28" y="3717032"/>
            <a:ext cx="144016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LB" sz="4000" b="1" dirty="0" smtClean="0">
                <a:solidFill>
                  <a:srgbClr val="FF0000"/>
                </a:solidFill>
              </a:rPr>
              <a:t>هَيّا يا أبْطال المَعالي</a:t>
            </a:r>
            <a:endParaRPr lang="he-IL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81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5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הסבר ענן 5"/>
          <p:cNvSpPr/>
          <p:nvPr/>
        </p:nvSpPr>
        <p:spPr>
          <a:xfrm>
            <a:off x="5137720" y="122085"/>
            <a:ext cx="3995936" cy="165073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5793556" y="562730"/>
            <a:ext cx="309634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LB" sz="44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مُفْرَداتٌ جَديدَةٌ</a:t>
            </a:r>
            <a:endParaRPr lang="he-IL" sz="44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224" y="388300"/>
            <a:ext cx="8797676" cy="55092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LB" sz="32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LB" sz="32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LB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LB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جودي: </a:t>
            </a:r>
            <a:r>
              <a:rPr lang="ar-LB" sz="3200" b="1" dirty="0" smtClean="0">
                <a:latin typeface="Traditional Arabic" pitchFamily="18" charset="-78"/>
                <a:cs typeface="Traditional Arabic" pitchFamily="18" charset="-78"/>
              </a:rPr>
              <a:t>أَكْرِمي.                         </a:t>
            </a:r>
            <a:r>
              <a:rPr lang="ar-LB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تَلَّة: </a:t>
            </a:r>
            <a:r>
              <a:rPr lang="ar-LB" sz="3200" b="1" dirty="0" smtClean="0">
                <a:latin typeface="Traditional Arabic" pitchFamily="18" charset="-78"/>
                <a:cs typeface="Traditional Arabic" pitchFamily="18" charset="-78"/>
              </a:rPr>
              <a:t>جَبَلٌ صَغيرٌ- جَمْعُها تِلال.</a:t>
            </a:r>
          </a:p>
          <a:p>
            <a:r>
              <a:rPr lang="ar-LB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تَجَدُّد: </a:t>
            </a:r>
            <a:r>
              <a:rPr lang="ar-LB" sz="3200" b="1" dirty="0" smtClean="0">
                <a:latin typeface="Traditional Arabic" pitchFamily="18" charset="-78"/>
                <a:cs typeface="Traditional Arabic" pitchFamily="18" charset="-78"/>
              </a:rPr>
              <a:t>أصْبَحَ جَديدًا.                    </a:t>
            </a:r>
            <a:r>
              <a:rPr lang="ar-LB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يَرْتادُها: </a:t>
            </a:r>
            <a:r>
              <a:rPr lang="ar-LB" sz="3200" b="1" dirty="0" smtClean="0">
                <a:latin typeface="Traditional Arabic" pitchFamily="18" charset="-78"/>
                <a:cs typeface="Traditional Arabic" pitchFamily="18" charset="-78"/>
              </a:rPr>
              <a:t>يَنْزِلُ إلَيْها.</a:t>
            </a:r>
          </a:p>
          <a:p>
            <a:r>
              <a:rPr lang="ar-LB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هُطول:</a:t>
            </a:r>
            <a:r>
              <a:rPr lang="ar-LB" sz="3200" b="1" dirty="0" err="1" smtClean="0">
                <a:latin typeface="Traditional Arabic" pitchFamily="18" charset="-78"/>
                <a:cs typeface="Traditional Arabic" pitchFamily="18" charset="-78"/>
              </a:rPr>
              <a:t>نُزول</a:t>
            </a:r>
            <a:r>
              <a:rPr lang="ar-LB" sz="3200" b="1" dirty="0" smtClean="0">
                <a:latin typeface="Traditional Arabic" pitchFamily="18" charset="-78"/>
                <a:cs typeface="Traditional Arabic" pitchFamily="18" charset="-78"/>
              </a:rPr>
              <a:t>.                            </a:t>
            </a:r>
            <a:r>
              <a:rPr lang="ar-LB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يَنْمو: </a:t>
            </a:r>
            <a:r>
              <a:rPr lang="ar-LB" sz="3200" b="1" dirty="0" smtClean="0">
                <a:latin typeface="Traditional Arabic" pitchFamily="18" charset="-78"/>
                <a:cs typeface="Traditional Arabic" pitchFamily="18" charset="-78"/>
              </a:rPr>
              <a:t>يَكْبُرُ.</a:t>
            </a:r>
          </a:p>
          <a:p>
            <a:r>
              <a:rPr lang="ar-LB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جَداوِل:</a:t>
            </a:r>
            <a:r>
              <a:rPr lang="ar-LB" sz="3200" b="1" dirty="0" err="1" smtClean="0">
                <a:latin typeface="Traditional Arabic" pitchFamily="18" charset="-78"/>
                <a:cs typeface="Traditional Arabic" pitchFamily="18" charset="-78"/>
              </a:rPr>
              <a:t>الأَنْـهار</a:t>
            </a:r>
            <a:r>
              <a:rPr lang="ar-LB" sz="3200" b="1" dirty="0" smtClean="0">
                <a:latin typeface="Traditional Arabic" pitchFamily="18" charset="-78"/>
                <a:cs typeface="Traditional Arabic" pitchFamily="18" charset="-78"/>
              </a:rPr>
              <a:t> الصَّغيرَة.                </a:t>
            </a:r>
            <a:r>
              <a:rPr lang="ar-LB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سَنابِل: </a:t>
            </a:r>
            <a:r>
              <a:rPr lang="ar-LB" sz="3200" b="1" dirty="0" smtClean="0">
                <a:latin typeface="Traditional Arabic" pitchFamily="18" charset="-78"/>
                <a:cs typeface="Traditional Arabic" pitchFamily="18" charset="-78"/>
              </a:rPr>
              <a:t>سَنابِلُ القَمْحِ.</a:t>
            </a:r>
          </a:p>
          <a:p>
            <a:r>
              <a:rPr lang="ar-LB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دُرَر:</a:t>
            </a:r>
            <a:r>
              <a:rPr lang="ar-LB" sz="3200" b="1" dirty="0" err="1" smtClean="0">
                <a:latin typeface="Traditional Arabic" pitchFamily="18" charset="-78"/>
                <a:cs typeface="Traditional Arabic" pitchFamily="18" charset="-78"/>
              </a:rPr>
              <a:t>جَواهِر</a:t>
            </a:r>
            <a:r>
              <a:rPr lang="ar-LB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.                             اسْتَقْبِلي: </a:t>
            </a:r>
            <a:r>
              <a:rPr lang="ar-LB" sz="3200" b="1" dirty="0" smtClean="0">
                <a:latin typeface="Traditional Arabic" pitchFamily="18" charset="-78"/>
                <a:cs typeface="Traditional Arabic" pitchFamily="18" charset="-78"/>
              </a:rPr>
              <a:t>لاقي.</a:t>
            </a:r>
          </a:p>
          <a:p>
            <a:r>
              <a:rPr lang="ar-LB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تَرْتَدي:</a:t>
            </a:r>
            <a:r>
              <a:rPr lang="ar-LB" sz="3200" b="1" dirty="0" err="1" smtClean="0">
                <a:latin typeface="Traditional Arabic" pitchFamily="18" charset="-78"/>
                <a:cs typeface="Traditional Arabic" pitchFamily="18" charset="-78"/>
              </a:rPr>
              <a:t>تَلْبِسي</a:t>
            </a:r>
            <a:r>
              <a:rPr lang="ar-LB" sz="3200" b="1" dirty="0" smtClean="0">
                <a:latin typeface="Traditional Arabic" pitchFamily="18" charset="-78"/>
                <a:cs typeface="Traditional Arabic" pitchFamily="18" charset="-78"/>
              </a:rPr>
              <a:t>.                          </a:t>
            </a:r>
            <a:r>
              <a:rPr lang="ar-LB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اسْتَعِدّي: </a:t>
            </a:r>
            <a:r>
              <a:rPr lang="ar-LB" sz="3200" b="1" dirty="0" smtClean="0">
                <a:latin typeface="Traditional Arabic" pitchFamily="18" charset="-78"/>
                <a:cs typeface="Traditional Arabic" pitchFamily="18" charset="-78"/>
              </a:rPr>
              <a:t>اجْهَزي.</a:t>
            </a:r>
          </a:p>
          <a:p>
            <a:r>
              <a:rPr lang="ar-LB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تُهدي:</a:t>
            </a:r>
            <a:r>
              <a:rPr lang="ar-LB" sz="3200" b="1" dirty="0" err="1" smtClean="0">
                <a:latin typeface="Traditional Arabic" pitchFamily="18" charset="-78"/>
                <a:cs typeface="Traditional Arabic" pitchFamily="18" charset="-78"/>
              </a:rPr>
              <a:t>تُقَدِّمُ</a:t>
            </a:r>
            <a:r>
              <a:rPr lang="ar-LB" sz="3200" b="1" dirty="0" smtClean="0">
                <a:latin typeface="Traditional Arabic" pitchFamily="18" charset="-78"/>
                <a:cs typeface="Traditional Arabic" pitchFamily="18" charset="-78"/>
              </a:rPr>
              <a:t> هَدِيَّةً.</a:t>
            </a:r>
          </a:p>
          <a:p>
            <a:endParaRPr lang="ar-LB" sz="32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5656" y="947450"/>
            <a:ext cx="309634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LB" sz="4400" b="1" dirty="0" smtClean="0">
                <a:solidFill>
                  <a:srgbClr val="FF0000"/>
                </a:solidFill>
              </a:rPr>
              <a:t>فَصْلُ الشِّتاءُ</a:t>
            </a:r>
            <a:endParaRPr lang="he-IL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481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401</Words>
  <Application>Microsoft Office PowerPoint</Application>
  <PresentationFormat>‫הצגה על המסך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الشّاعِرُ الَّذي أَلَّفَ هذِهِ القَصيدَة هُوَ: أسعَد الدّيري وَهُوَ شاعِرٌ سورِيٌّ، وُلِدَ في حِمْص عام 1959 يَنْتَمي إلى جَمْعِيَّةِ أَدَبِ الأطفال، وَتَرْجَمَ الكَثيرَ مِن أعْمالِهِ إلى اللُّغَةِ الأجْنَبِيَّةِ.</vt:lpstr>
      <vt:lpstr>מצגת של PowerPoint</vt:lpstr>
      <vt:lpstr>מצגת של PowerPoint</vt:lpstr>
      <vt:lpstr>هَوِيَّةُ النَّصِّ: </vt:lpstr>
      <vt:lpstr>هَوِيَّةُ النَّصِّ: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win</dc:creator>
  <cp:lastModifiedBy>win</cp:lastModifiedBy>
  <cp:revision>23</cp:revision>
  <dcterms:created xsi:type="dcterms:W3CDTF">2017-01-07T18:45:42Z</dcterms:created>
  <dcterms:modified xsi:type="dcterms:W3CDTF">2017-01-11T18:15:29Z</dcterms:modified>
</cp:coreProperties>
</file>